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9" r:id="rId11"/>
    <p:sldId id="268" r:id="rId12"/>
    <p:sldId id="267" r:id="rId13"/>
    <p:sldId id="270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E828-D02E-4EC2-98B4-4D6A19549C32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6E2E8-3509-411F-A14A-2F88773B3E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E828-D02E-4EC2-98B4-4D6A19549C32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6E2E8-3509-411F-A14A-2F88773B3E75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E828-D02E-4EC2-98B4-4D6A19549C32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6E2E8-3509-411F-A14A-2F88773B3E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E828-D02E-4EC2-98B4-4D6A19549C32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6E2E8-3509-411F-A14A-2F88773B3E7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E828-D02E-4EC2-98B4-4D6A19549C32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6E2E8-3509-411F-A14A-2F88773B3E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E828-D02E-4EC2-98B4-4D6A19549C32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6E2E8-3509-411F-A14A-2F88773B3E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E828-D02E-4EC2-98B4-4D6A19549C32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6E2E8-3509-411F-A14A-2F88773B3E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E828-D02E-4EC2-98B4-4D6A19549C32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6E2E8-3509-411F-A14A-2F88773B3E75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E828-D02E-4EC2-98B4-4D6A19549C32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6E2E8-3509-411F-A14A-2F88773B3E75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E828-D02E-4EC2-98B4-4D6A19549C32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6E2E8-3509-411F-A14A-2F88773B3E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E828-D02E-4EC2-98B4-4D6A19549C32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6E2E8-3509-411F-A14A-2F88773B3E75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527E828-D02E-4EC2-98B4-4D6A19549C32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CB6E2E8-3509-411F-A14A-2F88773B3E75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268760"/>
            <a:ext cx="7772400" cy="319166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Биология 10 класс</a:t>
            </a:r>
            <a:br>
              <a:rPr lang="ru-RU" dirty="0" smtClean="0"/>
            </a:br>
            <a:r>
              <a:rPr lang="ru-RU" dirty="0" smtClean="0"/>
              <a:t>Тема урока:</a:t>
            </a:r>
            <a:br>
              <a:rPr lang="ru-RU" dirty="0" smtClean="0"/>
            </a:br>
            <a:r>
              <a:rPr lang="ru-RU" dirty="0" smtClean="0"/>
              <a:t>Изменчивость</a:t>
            </a:r>
            <a:r>
              <a:rPr lang="ru-RU" dirty="0"/>
              <a:t>: наследственная и ненаследственная.</a:t>
            </a:r>
            <a:br>
              <a:rPr lang="ru-RU" dirty="0"/>
            </a:b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707904" y="5157192"/>
            <a:ext cx="51845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ПРЕЗЕНТАЦИЯ К УРОКУ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Подготовила: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Шаталова Валентина Ивановна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учитель биологии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МАОУ «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Шарлыкская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сош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№1»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73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605006"/>
            <a:ext cx="80648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Изменчивость</a:t>
            </a:r>
            <a:r>
              <a:rPr lang="ru-RU" sz="2800" dirty="0"/>
              <a:t> – одно из важных </a:t>
            </a:r>
            <a:r>
              <a:rPr lang="ru-RU" sz="2800" dirty="0" smtClean="0"/>
              <a:t>свойств </a:t>
            </a:r>
            <a:r>
              <a:rPr lang="ru-RU" sz="2800" dirty="0"/>
              <a:t>живого, способность живых организмах существовать  </a:t>
            </a:r>
            <a:r>
              <a:rPr lang="ru-RU" sz="2800" dirty="0" smtClean="0"/>
              <a:t>в различных </a:t>
            </a:r>
            <a:r>
              <a:rPr lang="ru-RU" sz="2800" dirty="0"/>
              <a:t>формах, приобретать новые признаки и свойства.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420888"/>
            <a:ext cx="7056784" cy="41525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181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Полотно 33"/>
          <p:cNvGrpSpPr/>
          <p:nvPr/>
        </p:nvGrpSpPr>
        <p:grpSpPr>
          <a:xfrm>
            <a:off x="323528" y="351161"/>
            <a:ext cx="8496944" cy="6276975"/>
            <a:chOff x="0" y="0"/>
            <a:chExt cx="5943600" cy="6276975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5943600" cy="6276975"/>
            </a:xfrm>
            <a:prstGeom prst="rect">
              <a:avLst/>
            </a:prstGeom>
            <a:noFill/>
            <a:ln>
              <a:noFill/>
            </a:ln>
          </p:spPr>
        </p:sp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751" y="13146"/>
              <a:ext cx="5942847" cy="6263814"/>
              <a:chOff x="2141" y="3833"/>
              <a:chExt cx="7904" cy="7937"/>
            </a:xfrm>
          </p:grpSpPr>
          <p:sp>
            <p:nvSpPr>
              <p:cNvPr id="6" name="Text Box 5"/>
              <p:cNvSpPr txBox="1">
                <a:spLocks noChangeArrowheads="1"/>
              </p:cNvSpPr>
              <p:nvPr/>
            </p:nvSpPr>
            <p:spPr bwMode="auto">
              <a:xfrm>
                <a:off x="4541" y="3833"/>
                <a:ext cx="2681" cy="57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2400" dirty="0">
                    <a:effectLst/>
                    <a:latin typeface="Calibri"/>
                    <a:ea typeface="Calibri"/>
                    <a:cs typeface="Times New Roman"/>
                  </a:rPr>
                  <a:t>Изменчивость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7" name="Text Box 6"/>
              <p:cNvSpPr txBox="1">
                <a:spLocks noChangeArrowheads="1"/>
              </p:cNvSpPr>
              <p:nvPr/>
            </p:nvSpPr>
            <p:spPr bwMode="auto">
              <a:xfrm>
                <a:off x="6303" y="4689"/>
                <a:ext cx="2685" cy="69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:r>
                  <a:rPr lang="ru-RU" sz="2400" dirty="0">
                    <a:effectLst/>
                    <a:latin typeface="Calibri"/>
                    <a:ea typeface="Calibri"/>
                    <a:cs typeface="Times New Roman"/>
                  </a:rPr>
                  <a:t>Наследственная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4117" y="5943"/>
                <a:ext cx="2399" cy="41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2000" dirty="0">
                    <a:effectLst/>
                    <a:latin typeface="Calibri"/>
                    <a:ea typeface="Calibri"/>
                    <a:cs typeface="Times New Roman"/>
                  </a:rPr>
                  <a:t>Генотипическая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9" name="Text Box 8"/>
              <p:cNvSpPr txBox="1">
                <a:spLocks noChangeArrowheads="1"/>
              </p:cNvSpPr>
              <p:nvPr/>
            </p:nvSpPr>
            <p:spPr bwMode="auto">
              <a:xfrm>
                <a:off x="7647" y="5943"/>
                <a:ext cx="2398" cy="51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2000" dirty="0">
                    <a:effectLst/>
                    <a:latin typeface="Calibri"/>
                    <a:ea typeface="Calibri"/>
                    <a:cs typeface="Times New Roman"/>
                  </a:rPr>
                  <a:t>Цитоплазматическая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0" name="Text Box 9"/>
              <p:cNvSpPr txBox="1">
                <a:spLocks noChangeArrowheads="1"/>
              </p:cNvSpPr>
              <p:nvPr/>
            </p:nvSpPr>
            <p:spPr bwMode="auto">
              <a:xfrm>
                <a:off x="6235" y="7616"/>
                <a:ext cx="2398" cy="55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2400" dirty="0">
                    <a:effectLst/>
                    <a:latin typeface="Calibri"/>
                    <a:ea typeface="Calibri"/>
                    <a:cs typeface="Times New Roman"/>
                  </a:rPr>
                  <a:t>Комбинативная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1" name="Text Box 10"/>
              <p:cNvSpPr txBox="1">
                <a:spLocks noChangeArrowheads="1"/>
              </p:cNvSpPr>
              <p:nvPr/>
            </p:nvSpPr>
            <p:spPr bwMode="auto">
              <a:xfrm>
                <a:off x="3835" y="6361"/>
                <a:ext cx="2962" cy="7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dirty="0">
                    <a:effectLst/>
                    <a:latin typeface="Calibri"/>
                    <a:ea typeface="Calibri"/>
                    <a:cs typeface="Times New Roman"/>
                  </a:rPr>
                  <a:t>Связана с изменениями в генотипе.</a:t>
                </a:r>
                <a:endParaRPr lang="ru-RU" sz="16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2" name="Text Box 11"/>
              <p:cNvSpPr txBox="1">
                <a:spLocks noChangeArrowheads="1"/>
              </p:cNvSpPr>
              <p:nvPr/>
            </p:nvSpPr>
            <p:spPr bwMode="auto">
              <a:xfrm>
                <a:off x="7506" y="6460"/>
                <a:ext cx="2539" cy="1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1600" dirty="0">
                    <a:effectLst/>
                    <a:latin typeface="Calibri"/>
                    <a:ea typeface="Calibri"/>
                    <a:cs typeface="Times New Roman"/>
                  </a:rPr>
                  <a:t>Связана с изменениями в ДНК и РНК, пластид и митохондрии.</a:t>
                </a:r>
                <a:endParaRPr lang="ru-RU" sz="14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3" name="Text Box 12"/>
              <p:cNvSpPr txBox="1">
                <a:spLocks noChangeArrowheads="1"/>
              </p:cNvSpPr>
              <p:nvPr/>
            </p:nvSpPr>
            <p:spPr bwMode="auto">
              <a:xfrm>
                <a:off x="2422" y="4680"/>
                <a:ext cx="2680" cy="105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2400" dirty="0" smtClean="0">
                    <a:effectLst/>
                    <a:latin typeface="Calibri"/>
                    <a:ea typeface="Calibri"/>
                    <a:cs typeface="Times New Roman"/>
                  </a:rPr>
                  <a:t>Ненаследственная</a:t>
                </a:r>
                <a:r>
                  <a:rPr lang="ru-RU" sz="2400" dirty="0">
                    <a:latin typeface="Calibri"/>
                    <a:ea typeface="Calibri"/>
                    <a:cs typeface="Times New Roman"/>
                  </a:rPr>
                  <a:t> </a:t>
                </a:r>
                <a:r>
                  <a:rPr lang="ru-RU" sz="2400" dirty="0" smtClean="0">
                    <a:effectLst/>
                    <a:latin typeface="Calibri"/>
                    <a:ea typeface="Calibri"/>
                    <a:cs typeface="Times New Roman"/>
                  </a:rPr>
                  <a:t>(</a:t>
                </a:r>
                <a:r>
                  <a:rPr lang="ru-RU" sz="2400" dirty="0" err="1" smtClean="0">
                    <a:effectLst/>
                    <a:latin typeface="Calibri"/>
                    <a:ea typeface="Calibri"/>
                    <a:cs typeface="Times New Roman"/>
                  </a:rPr>
                  <a:t>модификационная</a:t>
                </a:r>
                <a:r>
                  <a:rPr lang="ru-RU" sz="2400" dirty="0">
                    <a:effectLst/>
                    <a:latin typeface="Calibri"/>
                    <a:ea typeface="Calibri"/>
                    <a:cs typeface="Times New Roman"/>
                  </a:rPr>
                  <a:t>)</a:t>
                </a:r>
              </a:p>
            </p:txBody>
          </p:sp>
          <p:sp>
            <p:nvSpPr>
              <p:cNvPr id="14" name="Text Box 13"/>
              <p:cNvSpPr txBox="1">
                <a:spLocks noChangeArrowheads="1"/>
              </p:cNvSpPr>
              <p:nvPr/>
            </p:nvSpPr>
            <p:spPr bwMode="auto">
              <a:xfrm>
                <a:off x="2422" y="7606"/>
                <a:ext cx="2399" cy="56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2400" dirty="0">
                    <a:effectLst/>
                    <a:latin typeface="Calibri"/>
                    <a:ea typeface="Calibri"/>
                    <a:cs typeface="Times New Roman"/>
                  </a:rPr>
                  <a:t>Мутационная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5" name="Text Box 14"/>
              <p:cNvSpPr txBox="1">
                <a:spLocks noChangeArrowheads="1"/>
              </p:cNvSpPr>
              <p:nvPr/>
            </p:nvSpPr>
            <p:spPr bwMode="auto">
              <a:xfrm>
                <a:off x="2281" y="8024"/>
                <a:ext cx="2821" cy="1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1600" dirty="0">
                    <a:effectLst/>
                    <a:latin typeface="Calibri"/>
                    <a:ea typeface="Calibri"/>
                    <a:cs typeface="Times New Roman"/>
                  </a:rPr>
                  <a:t>Причина: внезапное изменение в генетическом материале</a:t>
                </a:r>
                <a:r>
                  <a:rPr lang="ru-RU" dirty="0">
                    <a:effectLst/>
                    <a:latin typeface="Calibri"/>
                    <a:ea typeface="Calibri"/>
                    <a:cs typeface="Times New Roman"/>
                  </a:rPr>
                  <a:t> </a:t>
                </a:r>
                <a:r>
                  <a:rPr lang="ru-RU" sz="1600" dirty="0">
                    <a:effectLst/>
                    <a:latin typeface="Calibri"/>
                    <a:ea typeface="Calibri"/>
                    <a:cs typeface="Times New Roman"/>
                  </a:rPr>
                  <a:t>ядра, мутация</a:t>
                </a:r>
                <a:r>
                  <a:rPr lang="ru-RU" sz="1200" dirty="0">
                    <a:effectLst/>
                    <a:latin typeface="Calibri"/>
                    <a:ea typeface="Calibri"/>
                    <a:cs typeface="Times New Roman"/>
                  </a:rPr>
                  <a:t>.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6" name="Text Box 15"/>
              <p:cNvSpPr txBox="1">
                <a:spLocks noChangeArrowheads="1"/>
              </p:cNvSpPr>
              <p:nvPr/>
            </p:nvSpPr>
            <p:spPr bwMode="auto">
              <a:xfrm>
                <a:off x="5954" y="8024"/>
                <a:ext cx="3669" cy="1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1600" dirty="0">
                    <a:effectLst/>
                    <a:latin typeface="Calibri"/>
                    <a:ea typeface="Calibri"/>
                    <a:cs typeface="Times New Roman"/>
                  </a:rPr>
                  <a:t>Причины: независимое расхождение хромосом в ходе </a:t>
                </a:r>
                <a:r>
                  <a:rPr lang="ru-RU" sz="1600" dirty="0" smtClean="0">
                    <a:effectLst/>
                    <a:latin typeface="Calibri"/>
                    <a:ea typeface="Calibri"/>
                    <a:cs typeface="Times New Roman"/>
                  </a:rPr>
                  <a:t>мейоза;</a:t>
                </a:r>
                <a:r>
                  <a:rPr lang="ru-RU" sz="1400" dirty="0">
                    <a:latin typeface="Calibri"/>
                    <a:ea typeface="Calibri"/>
                    <a:cs typeface="Times New Roman"/>
                  </a:rPr>
                  <a:t> </a:t>
                </a:r>
                <a:r>
                  <a:rPr lang="ru-RU" sz="1600" dirty="0" smtClean="0">
                    <a:effectLst/>
                    <a:latin typeface="Calibri"/>
                    <a:ea typeface="Calibri"/>
                    <a:cs typeface="Times New Roman"/>
                  </a:rPr>
                  <a:t>рекомбинация </a:t>
                </a:r>
                <a:r>
                  <a:rPr lang="ru-RU" sz="1600" dirty="0">
                    <a:effectLst/>
                    <a:latin typeface="Calibri"/>
                    <a:ea typeface="Calibri"/>
                    <a:cs typeface="Times New Roman"/>
                  </a:rPr>
                  <a:t>генов при кроссинговере;            </a:t>
                </a:r>
                <a:r>
                  <a:rPr lang="ru-RU" sz="1600" dirty="0" smtClean="0">
                    <a:effectLst/>
                    <a:latin typeface="Calibri"/>
                    <a:ea typeface="Calibri"/>
                    <a:cs typeface="Times New Roman"/>
                  </a:rPr>
                  <a:t>случайная </a:t>
                </a:r>
                <a:r>
                  <a:rPr lang="ru-RU" sz="1600" dirty="0">
                    <a:effectLst/>
                    <a:latin typeface="Calibri"/>
                    <a:ea typeface="Calibri"/>
                    <a:cs typeface="Times New Roman"/>
                  </a:rPr>
                  <a:t>встреча гамет при оплодотворении</a:t>
                </a:r>
                <a:r>
                  <a:rPr lang="ru-RU" sz="1200" dirty="0">
                    <a:effectLst/>
                    <a:latin typeface="Calibri"/>
                    <a:ea typeface="Calibri"/>
                    <a:cs typeface="Times New Roman"/>
                  </a:rPr>
                  <a:t>.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7" name="Text Box 16"/>
              <p:cNvSpPr txBox="1">
                <a:spLocks noChangeArrowheads="1"/>
              </p:cNvSpPr>
              <p:nvPr/>
            </p:nvSpPr>
            <p:spPr bwMode="auto">
              <a:xfrm>
                <a:off x="2414" y="10267"/>
                <a:ext cx="2004" cy="76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dirty="0">
                    <a:effectLst/>
                    <a:latin typeface="Calibri"/>
                    <a:ea typeface="Calibri"/>
                    <a:cs typeface="Times New Roman"/>
                  </a:rPr>
                  <a:t>Геномные мутации</a:t>
                </a:r>
              </a:p>
            </p:txBody>
          </p:sp>
          <p:sp>
            <p:nvSpPr>
              <p:cNvPr id="18" name="Text Box 17"/>
              <p:cNvSpPr txBox="1">
                <a:spLocks noChangeArrowheads="1"/>
              </p:cNvSpPr>
              <p:nvPr/>
            </p:nvSpPr>
            <p:spPr bwMode="auto">
              <a:xfrm>
                <a:off x="4955" y="10295"/>
                <a:ext cx="1975" cy="77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1600" dirty="0">
                    <a:effectLst/>
                    <a:latin typeface="Calibri"/>
                    <a:ea typeface="Calibri"/>
                    <a:cs typeface="Times New Roman"/>
                  </a:rPr>
                  <a:t>Хромосомные мутации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9" name="Text Box 18"/>
              <p:cNvSpPr txBox="1">
                <a:spLocks noChangeArrowheads="1"/>
              </p:cNvSpPr>
              <p:nvPr/>
            </p:nvSpPr>
            <p:spPr bwMode="auto">
              <a:xfrm>
                <a:off x="7788" y="10365"/>
                <a:ext cx="1552" cy="77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1600">
                    <a:effectLst/>
                    <a:latin typeface="Calibri"/>
                    <a:ea typeface="Calibri"/>
                    <a:cs typeface="Times New Roman"/>
                  </a:rPr>
                  <a:t>Генные мутации</a:t>
                </a:r>
                <a:endParaRPr lang="ru-RU" sz="110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20" name="Text Box 19"/>
              <p:cNvSpPr txBox="1">
                <a:spLocks noChangeArrowheads="1"/>
              </p:cNvSpPr>
              <p:nvPr/>
            </p:nvSpPr>
            <p:spPr bwMode="auto">
              <a:xfrm>
                <a:off x="2141" y="11062"/>
                <a:ext cx="1976" cy="6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1600" dirty="0">
                    <a:effectLst/>
                    <a:latin typeface="Calibri"/>
                    <a:ea typeface="Calibri"/>
                    <a:cs typeface="Times New Roman"/>
                  </a:rPr>
                  <a:t>Изменения числа хромосом</a:t>
                </a:r>
                <a:endParaRPr lang="ru-RU" sz="14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21" name="Text Box 20"/>
              <p:cNvSpPr txBox="1">
                <a:spLocks noChangeArrowheads="1"/>
              </p:cNvSpPr>
              <p:nvPr/>
            </p:nvSpPr>
            <p:spPr bwMode="auto">
              <a:xfrm>
                <a:off x="4861" y="11073"/>
                <a:ext cx="2258" cy="6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1600" dirty="0">
                    <a:effectLst/>
                    <a:latin typeface="Calibri"/>
                    <a:ea typeface="Calibri"/>
                    <a:cs typeface="Times New Roman"/>
                  </a:rPr>
                  <a:t>Изменения структуры</a:t>
                </a:r>
                <a:r>
                  <a:rPr lang="ru-RU" sz="2000" dirty="0">
                    <a:effectLst/>
                    <a:latin typeface="Calibri"/>
                    <a:ea typeface="Calibri"/>
                    <a:cs typeface="Times New Roman"/>
                  </a:rPr>
                  <a:t> </a:t>
                </a:r>
                <a:r>
                  <a:rPr lang="ru-RU" sz="1600" dirty="0">
                    <a:effectLst/>
                    <a:latin typeface="Calibri"/>
                    <a:ea typeface="Calibri"/>
                    <a:cs typeface="Times New Roman"/>
                  </a:rPr>
                  <a:t>хромосом</a:t>
                </a:r>
              </a:p>
            </p:txBody>
          </p:sp>
          <p:sp>
            <p:nvSpPr>
              <p:cNvPr id="22" name="Text Box 21"/>
              <p:cNvSpPr txBox="1">
                <a:spLocks noChangeArrowheads="1"/>
              </p:cNvSpPr>
              <p:nvPr/>
            </p:nvSpPr>
            <p:spPr bwMode="auto">
              <a:xfrm>
                <a:off x="7647" y="11034"/>
                <a:ext cx="1834" cy="6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dirty="0">
                    <a:effectLst/>
                    <a:latin typeface="Calibri"/>
                    <a:ea typeface="Calibri"/>
                    <a:cs typeface="Times New Roman"/>
                  </a:rPr>
                  <a:t>Изменения внутри гена</a:t>
                </a:r>
                <a:endParaRPr lang="ru-RU" sz="16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cxnSp>
            <p:nvCxnSpPr>
              <p:cNvPr id="23" name="Line 22"/>
              <p:cNvCxnSpPr/>
              <p:nvPr/>
            </p:nvCxnSpPr>
            <p:spPr bwMode="auto">
              <a:xfrm>
                <a:off x="3411" y="4132"/>
                <a:ext cx="1128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" name="Line 23"/>
              <p:cNvCxnSpPr/>
              <p:nvPr/>
            </p:nvCxnSpPr>
            <p:spPr bwMode="auto">
              <a:xfrm>
                <a:off x="7222" y="4132"/>
                <a:ext cx="847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" name="Line 24"/>
              <p:cNvCxnSpPr/>
              <p:nvPr/>
            </p:nvCxnSpPr>
            <p:spPr bwMode="auto">
              <a:xfrm>
                <a:off x="3411" y="4132"/>
                <a:ext cx="0" cy="55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6" name="Line 25"/>
              <p:cNvCxnSpPr/>
              <p:nvPr/>
            </p:nvCxnSpPr>
            <p:spPr bwMode="auto">
              <a:xfrm>
                <a:off x="8069" y="4132"/>
                <a:ext cx="0" cy="55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" name="Line 26"/>
              <p:cNvCxnSpPr/>
              <p:nvPr/>
            </p:nvCxnSpPr>
            <p:spPr bwMode="auto">
              <a:xfrm>
                <a:off x="8634" y="5386"/>
                <a:ext cx="0" cy="55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8" name="Line 27"/>
              <p:cNvCxnSpPr/>
              <p:nvPr/>
            </p:nvCxnSpPr>
            <p:spPr bwMode="auto">
              <a:xfrm>
                <a:off x="5669" y="5525"/>
                <a:ext cx="296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9" name="Line 28"/>
              <p:cNvCxnSpPr/>
              <p:nvPr/>
            </p:nvCxnSpPr>
            <p:spPr bwMode="auto">
              <a:xfrm>
                <a:off x="5669" y="5525"/>
                <a:ext cx="0" cy="41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0" name="Line 29"/>
              <p:cNvCxnSpPr/>
              <p:nvPr/>
            </p:nvCxnSpPr>
            <p:spPr bwMode="auto">
              <a:xfrm>
                <a:off x="4822" y="7755"/>
                <a:ext cx="1412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1" name="Line 30"/>
              <p:cNvCxnSpPr/>
              <p:nvPr/>
            </p:nvCxnSpPr>
            <p:spPr bwMode="auto">
              <a:xfrm flipV="1">
                <a:off x="5411" y="6991"/>
                <a:ext cx="0" cy="76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2" name="Line 31"/>
              <p:cNvCxnSpPr/>
              <p:nvPr/>
            </p:nvCxnSpPr>
            <p:spPr bwMode="auto">
              <a:xfrm>
                <a:off x="2705" y="10018"/>
                <a:ext cx="5788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3" name="Line 32"/>
              <p:cNvCxnSpPr/>
              <p:nvPr/>
            </p:nvCxnSpPr>
            <p:spPr bwMode="auto">
              <a:xfrm flipV="1">
                <a:off x="3652" y="8869"/>
                <a:ext cx="0" cy="114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4" name="Line 33"/>
              <p:cNvCxnSpPr/>
              <p:nvPr/>
            </p:nvCxnSpPr>
            <p:spPr bwMode="auto">
              <a:xfrm>
                <a:off x="2705" y="9988"/>
                <a:ext cx="0" cy="27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5" name="Line 34"/>
              <p:cNvCxnSpPr/>
              <p:nvPr/>
            </p:nvCxnSpPr>
            <p:spPr bwMode="auto">
              <a:xfrm>
                <a:off x="5952" y="10016"/>
                <a:ext cx="0" cy="27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6" name="Line 35"/>
              <p:cNvCxnSpPr/>
              <p:nvPr/>
            </p:nvCxnSpPr>
            <p:spPr bwMode="auto">
              <a:xfrm>
                <a:off x="8493" y="10018"/>
                <a:ext cx="0" cy="34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</p:spTree>
    <p:extLst>
      <p:ext uri="{BB962C8B-B14F-4D97-AF65-F5344CB8AC3E}">
        <p14:creationId xmlns:p14="http://schemas.microsoft.com/office/powerpoint/2010/main" val="253028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3"/>
            <a:ext cx="8712968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23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19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48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1298"/>
            <a:ext cx="8256917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16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0" y="15755"/>
            <a:ext cx="9133479" cy="683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47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6632"/>
            <a:ext cx="8559695" cy="6419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85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27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03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83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116632"/>
            <a:ext cx="8712969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30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196752"/>
            <a:ext cx="806489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Заключение</a:t>
            </a:r>
          </a:p>
          <a:p>
            <a:pPr algn="just"/>
            <a:r>
              <a:rPr lang="ru-RU" sz="2400" dirty="0" smtClean="0"/>
              <a:t>Большинство модификаций имеют приспособительное значение, они способствуют адаптации – приспособлению организма в пределах нормы реакции к существованию в изменяющихся условиях. А наследственная изменчивость связана с изменением генотипа и признаки, приобретенные вследствие этого, передаются по наследству следующим поколениям.</a:t>
            </a:r>
          </a:p>
        </p:txBody>
      </p:sp>
    </p:spTree>
    <p:extLst>
      <p:ext uri="{BB962C8B-B14F-4D97-AF65-F5344CB8AC3E}">
        <p14:creationId xmlns:p14="http://schemas.microsoft.com/office/powerpoint/2010/main" val="19343259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44</TotalTime>
  <Words>156</Words>
  <Application>Microsoft Office PowerPoint</Application>
  <PresentationFormat>Экран (4:3)</PresentationFormat>
  <Paragraphs>25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Волна</vt:lpstr>
      <vt:lpstr>  Биология 10 класс Тема урока: Изменчивость: наследственная и ненаследственная.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Изменчивость: наследственная и ненаследственная.</dc:title>
  <dc:creator>User</dc:creator>
  <cp:lastModifiedBy>User</cp:lastModifiedBy>
  <cp:revision>6</cp:revision>
  <dcterms:created xsi:type="dcterms:W3CDTF">2017-01-22T09:38:17Z</dcterms:created>
  <dcterms:modified xsi:type="dcterms:W3CDTF">2017-01-28T17:44:49Z</dcterms:modified>
</cp:coreProperties>
</file>